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4" r:id="rId16"/>
    <p:sldId id="280" r:id="rId17"/>
    <p:sldId id="281" r:id="rId18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ExtraBold" panose="00000900000000000000" pitchFamily="2" charset="0"/>
      <p:bold r:id="rId24"/>
      <p:boldItalic r:id="rId25"/>
    </p:embeddedFont>
    <p:embeddedFont>
      <p:font typeface="Montserrat ExtraLight" panose="000003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F1FF5E7-28F3-4737-96F7-B8438FE4A3BD}">
  <a:tblStyle styleId="{6F1FF5E7-28F3-4737-96F7-B8438FE4A3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6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230659" y="1175657"/>
            <a:ext cx="6675807" cy="1419143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World Layoffs Analysis Using MySQL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Rishikesh Mohite | Aspiring Data Analyst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206935" y="2624375"/>
            <a:ext cx="4764505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Exploratory Data Analysis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8"/>
          <p:cNvSpPr txBox="1">
            <a:spLocks noGrp="1"/>
          </p:cNvSpPr>
          <p:nvPr>
            <p:ph type="body" idx="4294967295"/>
          </p:nvPr>
        </p:nvSpPr>
        <p:spPr>
          <a:xfrm>
            <a:off x="676360" y="504491"/>
            <a:ext cx="4473156" cy="769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8. Which stages of company are most associated with layoffs ?</a:t>
            </a:r>
            <a:endParaRPr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86C35-F2BE-F8AF-9212-0F79319E5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52" y="2028776"/>
            <a:ext cx="3406435" cy="769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C89264-D725-C7C2-7E6F-4E91F7C72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840" y="778446"/>
            <a:ext cx="1995625" cy="35866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9"/>
          <p:cNvSpPr txBox="1">
            <a:spLocks noGrp="1"/>
          </p:cNvSpPr>
          <p:nvPr>
            <p:ph type="subTitle" idx="4294967295"/>
          </p:nvPr>
        </p:nvSpPr>
        <p:spPr>
          <a:xfrm>
            <a:off x="694503" y="522287"/>
            <a:ext cx="5225034" cy="845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9. Which companies had multiple rounds of 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layoffs?</a:t>
            </a:r>
            <a:endParaRPr sz="16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C1D4AE-C766-12AB-48AA-06ABB8932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03" y="2064397"/>
            <a:ext cx="4063127" cy="8389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1530B9-3F0E-09EF-AA62-13FB7E73A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570" y="1343508"/>
            <a:ext cx="3303765" cy="22807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0"/>
          <p:cNvSpPr txBox="1">
            <a:spLocks noGrp="1"/>
          </p:cNvSpPr>
          <p:nvPr>
            <p:ph type="body" idx="4294967295"/>
          </p:nvPr>
        </p:nvSpPr>
        <p:spPr>
          <a:xfrm>
            <a:off x="577516" y="511116"/>
            <a:ext cx="4156075" cy="57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10. Average layoffs per company </a:t>
            </a:r>
            <a:endParaRPr sz="16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D31DEC-A29D-A971-C3A7-3607EB5C0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67" y="2059342"/>
            <a:ext cx="4046571" cy="777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5D6A06-58E7-3F97-661E-361DFD3FC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083" y="804584"/>
            <a:ext cx="1580379" cy="33691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/>
          <p:cNvSpPr txBox="1">
            <a:spLocks noGrp="1"/>
          </p:cNvSpPr>
          <p:nvPr>
            <p:ph type="subTitle" idx="1"/>
          </p:nvPr>
        </p:nvSpPr>
        <p:spPr>
          <a:xfrm>
            <a:off x="560365" y="483371"/>
            <a:ext cx="4472273" cy="7218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 What is the monthly trend of layoffs with a cumulative total ?</a:t>
            </a:r>
            <a:endParaRPr sz="16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351" name="Google Shape;351;p51"/>
          <p:cNvGrpSpPr/>
          <p:nvPr/>
        </p:nvGrpSpPr>
        <p:grpSpPr>
          <a:xfrm>
            <a:off x="5345169" y="2907637"/>
            <a:ext cx="420458" cy="383731"/>
            <a:chOff x="1958520" y="2302574"/>
            <a:chExt cx="359213" cy="327807"/>
          </a:xfrm>
        </p:grpSpPr>
        <p:sp>
          <p:nvSpPr>
            <p:cNvPr id="352" name="Google Shape;352;p51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1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1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51"/>
          <p:cNvGrpSpPr/>
          <p:nvPr/>
        </p:nvGrpSpPr>
        <p:grpSpPr>
          <a:xfrm>
            <a:off x="5330852" y="3818025"/>
            <a:ext cx="449098" cy="415171"/>
            <a:chOff x="7384751" y="4147984"/>
            <a:chExt cx="380012" cy="351274"/>
          </a:xfrm>
        </p:grpSpPr>
        <p:sp>
          <p:nvSpPr>
            <p:cNvPr id="356" name="Google Shape;356;p51"/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1"/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1"/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1"/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1"/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74F137E-5524-BB2C-CB89-7AAA9BF05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762" y="229227"/>
            <a:ext cx="1788452" cy="2632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9ABC0-6A1A-090C-9513-2DB09B4F7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601" y="229227"/>
            <a:ext cx="1854141" cy="2994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73D80-36EB-5180-B924-612270995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651" y="2941279"/>
            <a:ext cx="1772110" cy="20895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FA9A31-9FA0-B7EE-3E48-AAE74DA78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385" y="1727099"/>
            <a:ext cx="4268166" cy="12141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197172-7B65-9804-9F39-B203895490EA}"/>
              </a:ext>
            </a:extLst>
          </p:cNvPr>
          <p:cNvSpPr txBox="1"/>
          <p:nvPr/>
        </p:nvSpPr>
        <p:spPr>
          <a:xfrm>
            <a:off x="570641" y="453764"/>
            <a:ext cx="4317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12. Who were the top 5 companies by layoffs in each year ?</a:t>
            </a:r>
            <a:endParaRPr lang="en-IN" sz="16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F1F00-6119-DC7D-1EFA-B41DF3BA2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25" y="1505109"/>
            <a:ext cx="3758895" cy="2133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363906-24F5-DF67-9EE2-3C91F723A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45" y="227946"/>
            <a:ext cx="2511510" cy="959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BCFFCC-DC2D-D24F-FE0A-204E97AB5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9268" y="1286325"/>
            <a:ext cx="2371939" cy="8230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2266D1-1208-6BFE-D706-160F04046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8935" y="1273316"/>
            <a:ext cx="2289438" cy="874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4A503A-54C6-2EE3-CB43-D6A4B7947D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9268" y="2313443"/>
            <a:ext cx="2371939" cy="8154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D1D050-D77A-A396-1475-DF2632DF27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8936" y="2313443"/>
            <a:ext cx="2289438" cy="8077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8229B7-D140-04C7-A5B5-0E8E56D40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9963" y="3286589"/>
            <a:ext cx="2461473" cy="8077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481262" y="445025"/>
            <a:ext cx="6180795" cy="5793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INSIGHTS FROM THIS PROJECT 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06E498-4A8A-3B54-426D-48C278E6EA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32518" y="1325800"/>
            <a:ext cx="585766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Layoffs peaked in 2022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, showing a major surge post-COVID.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The U.S., India, and Canada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had the highest number of layoffs globally.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Hardware, Consumer and Retail industries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were among the hardest hit sectors.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Companies like Intel, Meta, Amazon, and Google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led in total layoffs.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Several companies had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multiple layoff events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, indicating ongoing workforce instability.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Monthly and yearly trends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helped understand the evolution of global layoffs over time.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572000" y="845648"/>
            <a:ext cx="4007488" cy="37182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This project explored </a:t>
            </a:r>
            <a:r>
              <a:rPr lang="en-US" sz="1200" b="1" dirty="0"/>
              <a:t>global layoff trends</a:t>
            </a:r>
            <a:r>
              <a:rPr lang="en-US" sz="1200" dirty="0"/>
              <a:t> using a structured SQL-based EDA approach in </a:t>
            </a:r>
            <a:r>
              <a:rPr lang="en-US" sz="1200" b="1" dirty="0"/>
              <a:t>MySQL</a:t>
            </a:r>
            <a:r>
              <a:rPr lang="en-US" sz="1200" dirty="0"/>
              <a:t>.</a:t>
            </a:r>
          </a:p>
          <a:p>
            <a:endParaRPr lang="en-US" sz="1200" dirty="0"/>
          </a:p>
          <a:p>
            <a:r>
              <a:rPr lang="en-US" sz="1200" dirty="0"/>
              <a:t>Cleaned and transformed real-world layoff data using SQL queries.</a:t>
            </a:r>
          </a:p>
          <a:p>
            <a:endParaRPr lang="en-US" sz="1200" dirty="0"/>
          </a:p>
          <a:p>
            <a:r>
              <a:rPr lang="en-US" sz="1200" dirty="0"/>
              <a:t>Performed aggregation and time-based analysis to uncover key patterns across </a:t>
            </a:r>
            <a:r>
              <a:rPr lang="en-US" sz="1200" b="1" dirty="0"/>
              <a:t>companies</a:t>
            </a:r>
            <a:r>
              <a:rPr lang="en-US" sz="1200" dirty="0"/>
              <a:t>, </a:t>
            </a:r>
            <a:r>
              <a:rPr lang="en-US" sz="1200" b="1" dirty="0"/>
              <a:t>industries</a:t>
            </a:r>
            <a:r>
              <a:rPr lang="en-US" sz="1200" dirty="0"/>
              <a:t>, </a:t>
            </a:r>
            <a:r>
              <a:rPr lang="en-US" sz="1200" b="1" dirty="0"/>
              <a:t>countries</a:t>
            </a:r>
            <a:r>
              <a:rPr lang="en-US" sz="1200" dirty="0"/>
              <a:t>, and </a:t>
            </a:r>
            <a:r>
              <a:rPr lang="en-US" sz="1200" b="1" dirty="0"/>
              <a:t>funding stages</a:t>
            </a:r>
            <a:r>
              <a:rPr lang="en-US" sz="1200" dirty="0"/>
              <a:t>.</a:t>
            </a:r>
          </a:p>
          <a:p>
            <a:endParaRPr lang="en-US" sz="1200" dirty="0"/>
          </a:p>
          <a:p>
            <a:r>
              <a:rPr lang="en-US" sz="1200" dirty="0"/>
              <a:t>Used </a:t>
            </a:r>
            <a:r>
              <a:rPr lang="en-US" sz="1200" b="1" dirty="0"/>
              <a:t>window functions</a:t>
            </a:r>
            <a:r>
              <a:rPr lang="en-US" sz="1200" dirty="0"/>
              <a:t> and </a:t>
            </a:r>
            <a:r>
              <a:rPr lang="en-US" sz="1200" b="1" dirty="0"/>
              <a:t>CTEs</a:t>
            </a:r>
            <a:r>
              <a:rPr lang="en-US" sz="1200" dirty="0"/>
              <a:t> for advanced analytics like rolling totals and top company rankings by year.</a:t>
            </a:r>
          </a:p>
          <a:p>
            <a:endParaRPr lang="en-US" sz="1200" dirty="0"/>
          </a:p>
          <a:p>
            <a:r>
              <a:rPr lang="en-US" sz="1200" dirty="0"/>
              <a:t>Demonstrated how </a:t>
            </a:r>
            <a:r>
              <a:rPr lang="en-US" sz="1200" b="1" dirty="0"/>
              <a:t>SQL alone</a:t>
            </a:r>
            <a:r>
              <a:rPr lang="en-US" sz="1200" dirty="0"/>
              <a:t> can extract deep insights from business data — no Python or visualization tools were used.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&amp; LEARNINGS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C66699-2922-F4D5-1D2D-66E22CA99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376" y="2101050"/>
            <a:ext cx="4629300" cy="941400"/>
          </a:xfrm>
        </p:spPr>
        <p:txBody>
          <a:bodyPr/>
          <a:lstStyle/>
          <a:p>
            <a:pPr algn="ctr"/>
            <a:r>
              <a:rPr lang="en-US" sz="3200" dirty="0"/>
              <a:t>THANK YOU !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325892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World layoff Exploratory data analysis using MySQL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lvl="0">
              <a:buClr>
                <a:schemeClr val="accent1"/>
              </a:buClr>
              <a:buFont typeface="Montserrat ExtraBold"/>
              <a:buAutoNum type="arabicPeriod"/>
            </a:pPr>
            <a:r>
              <a:rPr lang="en-US" dirty="0"/>
              <a:t>Analyzed a real-world dataset of </a:t>
            </a:r>
            <a:r>
              <a:rPr lang="en-US" b="1" dirty="0"/>
              <a:t>global layoffs</a:t>
            </a:r>
            <a:r>
              <a:rPr lang="en-US" dirty="0"/>
              <a:t> using </a:t>
            </a:r>
            <a:r>
              <a:rPr lang="en-US" b="1" dirty="0"/>
              <a:t>MySQL</a:t>
            </a:r>
            <a:r>
              <a:rPr lang="en-US" dirty="0"/>
              <a:t> for exploratory data analysis.</a:t>
            </a:r>
          </a:p>
          <a:p>
            <a:pPr lvl="0">
              <a:buClr>
                <a:schemeClr val="accent1"/>
              </a:buClr>
              <a:buFont typeface="Montserrat ExtraBold"/>
              <a:buAutoNum type="arabicPeriod"/>
            </a:pPr>
            <a:endParaRPr lang="en-US" dirty="0"/>
          </a:p>
          <a:p>
            <a:pPr lvl="0">
              <a:buClr>
                <a:schemeClr val="accent1"/>
              </a:buClr>
              <a:buFont typeface="Montserrat ExtraBold"/>
              <a:buAutoNum type="arabicPeriod"/>
            </a:pPr>
            <a:r>
              <a:rPr lang="en-US" dirty="0"/>
              <a:t>Focused on key dimensions like </a:t>
            </a:r>
            <a:r>
              <a:rPr lang="en-US" b="1" dirty="0"/>
              <a:t>country</a:t>
            </a:r>
            <a:r>
              <a:rPr lang="en-US" dirty="0"/>
              <a:t>, </a:t>
            </a:r>
            <a:r>
              <a:rPr lang="en-US" b="1" dirty="0"/>
              <a:t>industry</a:t>
            </a:r>
            <a:r>
              <a:rPr lang="en-US" dirty="0"/>
              <a:t>, </a:t>
            </a:r>
            <a:r>
              <a:rPr lang="en-US" b="1" dirty="0"/>
              <a:t>company stage</a:t>
            </a:r>
            <a:r>
              <a:rPr lang="en-US" dirty="0"/>
              <a:t>, and </a:t>
            </a:r>
            <a:r>
              <a:rPr lang="en-US" b="1" dirty="0"/>
              <a:t>layoff percentage</a:t>
            </a:r>
            <a:r>
              <a:rPr lang="en-US" dirty="0"/>
              <a:t>.</a:t>
            </a:r>
          </a:p>
          <a:p>
            <a:pPr lvl="0">
              <a:buClr>
                <a:schemeClr val="accent1"/>
              </a:buClr>
              <a:buFont typeface="Montserrat ExtraBold"/>
              <a:buAutoNum type="arabicPeriod"/>
            </a:pPr>
            <a:endParaRPr lang="en-US" dirty="0"/>
          </a:p>
          <a:p>
            <a:pPr lvl="0">
              <a:buClr>
                <a:schemeClr val="accent1"/>
              </a:buClr>
              <a:buFont typeface="Montserrat ExtraBold"/>
              <a:buAutoNum type="arabicPeriod"/>
            </a:pPr>
            <a:r>
              <a:rPr lang="en-US" dirty="0"/>
              <a:t>Cleaned and transformed the data using SQL queries for accurate insights.</a:t>
            </a:r>
          </a:p>
          <a:p>
            <a:pPr lvl="0">
              <a:buClr>
                <a:schemeClr val="accent1"/>
              </a:buClr>
              <a:buFont typeface="Montserrat ExtraBold"/>
              <a:buAutoNum type="arabicPeriod"/>
            </a:pPr>
            <a:endParaRPr lang="en-US" dirty="0"/>
          </a:p>
          <a:p>
            <a:pPr lvl="0">
              <a:buClr>
                <a:schemeClr val="accent1"/>
              </a:buClr>
              <a:buFont typeface="Montserrat ExtraBold"/>
              <a:buAutoNum type="arabicPeriod"/>
            </a:pPr>
            <a:r>
              <a:rPr lang="en-US" dirty="0"/>
              <a:t>Used SQL </a:t>
            </a:r>
            <a:r>
              <a:rPr lang="en-US" b="1" dirty="0"/>
              <a:t>aggregations</a:t>
            </a:r>
            <a:r>
              <a:rPr lang="en-US" dirty="0"/>
              <a:t>, </a:t>
            </a:r>
            <a:r>
              <a:rPr lang="en-US" b="1" dirty="0"/>
              <a:t>grouping</a:t>
            </a:r>
            <a:r>
              <a:rPr lang="en-US" dirty="0"/>
              <a:t>, </a:t>
            </a:r>
            <a:r>
              <a:rPr lang="en-US" b="1" dirty="0"/>
              <a:t>sorting</a:t>
            </a:r>
            <a:r>
              <a:rPr lang="en-US" dirty="0"/>
              <a:t>, and </a:t>
            </a:r>
            <a:r>
              <a:rPr lang="en-US" b="1" dirty="0"/>
              <a:t>date functions</a:t>
            </a:r>
            <a:r>
              <a:rPr lang="en-US" dirty="0"/>
              <a:t> to answer analytical questions.</a:t>
            </a:r>
          </a:p>
          <a:p>
            <a:pPr lvl="0">
              <a:buClr>
                <a:schemeClr val="accent1"/>
              </a:buClr>
              <a:buFont typeface="Montserrat ExtraBold"/>
              <a:buAutoNum type="arabicPeriod"/>
            </a:pPr>
            <a:endParaRPr lang="en-US" dirty="0"/>
          </a:p>
          <a:p>
            <a:pPr lvl="0">
              <a:buClr>
                <a:schemeClr val="accent1"/>
              </a:buClr>
              <a:buFont typeface="Montserrat ExtraBold"/>
              <a:buAutoNum type="arabicPeriod"/>
            </a:pPr>
            <a:r>
              <a:rPr lang="en-US" dirty="0"/>
              <a:t>Results can help in understanding economic shifts and workforce dynamics globally.</a:t>
            </a:r>
          </a:p>
          <a:p>
            <a:pPr lvl="0">
              <a:buClr>
                <a:schemeClr val="accent1"/>
              </a:buClr>
              <a:buFont typeface="Montserrat ExtraBold"/>
              <a:buAutoNum type="arabicPeriod"/>
            </a:pPr>
            <a:endParaRPr lang="en-US" dirty="0"/>
          </a:p>
          <a:p>
            <a:pPr lvl="0">
              <a:buClr>
                <a:schemeClr val="accent1"/>
              </a:buClr>
              <a:buFont typeface="Montserrat ExtraBold"/>
              <a:buAutoNum type="arabicPeriod"/>
            </a:pPr>
            <a:r>
              <a:rPr lang="en-US" dirty="0"/>
              <a:t>The data contains the layoffs from 2020 (COVID) to 2025 (till date).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0"/>
          <p:cNvSpPr txBox="1">
            <a:spLocks noGrp="1"/>
          </p:cNvSpPr>
          <p:nvPr>
            <p:ph type="subTitle" idx="4294967295"/>
          </p:nvPr>
        </p:nvSpPr>
        <p:spPr>
          <a:xfrm>
            <a:off x="412511" y="534989"/>
            <a:ext cx="5012012" cy="771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1. Top 10 companies having the highest total layoffs ?  </a:t>
            </a:r>
            <a:endParaRPr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177DC5-3DCC-4A75-392F-1F79F1FE3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27" y="2064976"/>
            <a:ext cx="3589331" cy="1013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44C412-9AAA-8FE6-44E2-8A9545CC0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523" y="1306287"/>
            <a:ext cx="3018450" cy="27973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1"/>
          <p:cNvSpPr txBox="1">
            <a:spLocks noGrp="1"/>
          </p:cNvSpPr>
          <p:nvPr>
            <p:ph type="subTitle" idx="4294967295"/>
          </p:nvPr>
        </p:nvSpPr>
        <p:spPr>
          <a:xfrm>
            <a:off x="748703" y="400813"/>
            <a:ext cx="5349589" cy="857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/>
              <a:t>2. Top 10 companies that had the highest layoff percentages overall?</a:t>
            </a:r>
            <a:endParaRPr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E5593-94B3-A444-C921-0A9F8F2E3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52" y="2133710"/>
            <a:ext cx="4050178" cy="8760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646770-F707-3307-8E23-FA875B919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888" y="1392653"/>
            <a:ext cx="3360660" cy="23581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4294967295"/>
          </p:nvPr>
        </p:nvSpPr>
        <p:spPr>
          <a:xfrm>
            <a:off x="708144" y="431717"/>
            <a:ext cx="4558250" cy="661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3. Top 10 industries affected with layoffs ?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2206E-1F79-9015-A15E-EB2FA3156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44" y="1814404"/>
            <a:ext cx="3604572" cy="1005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D14554-DB0B-820F-E077-E15F59FCE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394" y="1047579"/>
            <a:ext cx="2560056" cy="25395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3"/>
          <p:cNvSpPr txBox="1">
            <a:spLocks noGrp="1"/>
          </p:cNvSpPr>
          <p:nvPr>
            <p:ph type="subTitle" idx="4294967295"/>
          </p:nvPr>
        </p:nvSpPr>
        <p:spPr>
          <a:xfrm>
            <a:off x="788344" y="482885"/>
            <a:ext cx="4677430" cy="844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4. Which countries saw the highest no. of layoffs ?</a:t>
            </a:r>
            <a:endParaRPr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4F9D1-6C7C-5A25-6FD3-CD4C58242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44" y="2019087"/>
            <a:ext cx="3558848" cy="967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858E80-5CC8-97CE-9FEB-AE3FC1B6E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774" y="1148585"/>
            <a:ext cx="2801682" cy="28463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4"/>
          <p:cNvSpPr txBox="1">
            <a:spLocks noGrp="1"/>
          </p:cNvSpPr>
          <p:nvPr>
            <p:ph type="body" idx="4294967295"/>
          </p:nvPr>
        </p:nvSpPr>
        <p:spPr>
          <a:xfrm>
            <a:off x="522514" y="373278"/>
            <a:ext cx="4977636" cy="7405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5. Which cities/locations had the highest no. of layoffs ?</a:t>
            </a:r>
            <a:endParaRPr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ABD48-DA42-1285-C72F-5D67E06EE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24" y="1928003"/>
            <a:ext cx="3642676" cy="1005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A769A8-0715-9EEE-5AB3-E7FEB6322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396" y="1273087"/>
            <a:ext cx="3150185" cy="23157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5"/>
          <p:cNvSpPr txBox="1">
            <a:spLocks noGrp="1"/>
          </p:cNvSpPr>
          <p:nvPr>
            <p:ph type="subTitle" idx="4294967295"/>
          </p:nvPr>
        </p:nvSpPr>
        <p:spPr>
          <a:xfrm>
            <a:off x="605016" y="507941"/>
            <a:ext cx="4853883" cy="860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6. How have layoffs changed year by year ?</a:t>
            </a:r>
            <a:endParaRPr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3DBE38-9BBF-A459-E707-404E64A6E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80" y="2202148"/>
            <a:ext cx="3863675" cy="739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5D50BD-8BA0-1D07-4C02-71080A269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649" y="1589932"/>
            <a:ext cx="2577271" cy="19636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6"/>
          <p:cNvSpPr txBox="1">
            <a:spLocks noGrp="1"/>
          </p:cNvSpPr>
          <p:nvPr>
            <p:ph type="subTitle" idx="4294967295"/>
          </p:nvPr>
        </p:nvSpPr>
        <p:spPr>
          <a:xfrm>
            <a:off x="488138" y="592736"/>
            <a:ext cx="5128891" cy="734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7.  Which month has the highest layoffs overall ?</a:t>
            </a:r>
            <a:endParaRPr sz="1600" dirty="0"/>
          </a:p>
        </p:txBody>
      </p:sp>
      <p:sp>
        <p:nvSpPr>
          <p:cNvPr id="247" name="Google Shape;247;p46"/>
          <p:cNvSpPr/>
          <p:nvPr/>
        </p:nvSpPr>
        <p:spPr>
          <a:xfrm>
            <a:off x="6850102" y="2024450"/>
            <a:ext cx="423884" cy="40998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46"/>
          <p:cNvGrpSpPr/>
          <p:nvPr/>
        </p:nvGrpSpPr>
        <p:grpSpPr>
          <a:xfrm>
            <a:off x="4408944" y="2017503"/>
            <a:ext cx="326106" cy="423908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46"/>
          <p:cNvGrpSpPr/>
          <p:nvPr/>
        </p:nvGrpSpPr>
        <p:grpSpPr>
          <a:xfrm>
            <a:off x="1860614" y="2015956"/>
            <a:ext cx="442673" cy="426992"/>
            <a:chOff x="1284212" y="1963766"/>
            <a:chExt cx="379489" cy="366046"/>
          </a:xfrm>
        </p:grpSpPr>
        <p:sp>
          <p:nvSpPr>
            <p:cNvPr id="253" name="Google Shape;253;p4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E6D075B-6FB7-9C71-6261-43D60F536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69" y="2183096"/>
            <a:ext cx="3939881" cy="777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386264-0266-2017-175F-FECEDF10D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029" y="1045779"/>
            <a:ext cx="2365253" cy="30519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426</Words>
  <Application>Microsoft Office PowerPoint</Application>
  <PresentationFormat>On-screen Show (16:9)</PresentationFormat>
  <Paragraphs>52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Montserrat</vt:lpstr>
      <vt:lpstr>Montserrat ExtraLight</vt:lpstr>
      <vt:lpstr>Arial</vt:lpstr>
      <vt:lpstr>Montserrat ExtraBold</vt:lpstr>
      <vt:lpstr>Futuristic Background by Slidesgo</vt:lpstr>
      <vt:lpstr>World Layoffs Analysis Using MySQL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INSIGHTS FROM THIS PROJECT </vt:lpstr>
      <vt:lpstr>SUMMARY &amp; LEARNINGS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Rishikesh Mohite</dc:creator>
  <cp:lastModifiedBy>Rishikesh Mohite</cp:lastModifiedBy>
  <cp:revision>1</cp:revision>
  <dcterms:modified xsi:type="dcterms:W3CDTF">2025-06-03T12:00:19Z</dcterms:modified>
</cp:coreProperties>
</file>